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70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6" r:id="rId10"/>
    <p:sldId id="267" r:id="rId11"/>
    <p:sldId id="268" r:id="rId12"/>
    <p:sldId id="269" r:id="rId13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11F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7333" autoAdjust="0"/>
  </p:normalViewPr>
  <p:slideViewPr>
    <p:cSldViewPr snapToGrid="0">
      <p:cViewPr varScale="1">
        <p:scale>
          <a:sx n="70" d="100"/>
          <a:sy n="70" d="100"/>
        </p:scale>
        <p:origin x="130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10.jpg>
</file>

<file path=ppt/media/image11.jpg>
</file>

<file path=ppt/media/image12.jpg>
</file>

<file path=ppt/media/image13.png>
</file>

<file path=ppt/media/image14.jpg>
</file>

<file path=ppt/media/image15.jpg>
</file>

<file path=ppt/media/image16.png>
</file>

<file path=ppt/media/image17.jpg>
</file>

<file path=ppt/media/image18.jpg>
</file>

<file path=ppt/media/image19.jpg>
</file>

<file path=ppt/media/image2.png>
</file>

<file path=ppt/media/image3.jp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2CA6C1-E6F3-48A0-B9A7-E945C94DBF3B}" type="datetimeFigureOut">
              <a:rPr lang="hu-HU" smtClean="0"/>
              <a:t>2024. 09. 15.</a:t>
            </a:fld>
            <a:endParaRPr lang="hu-HU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9244E8-70E9-41B6-A745-F780575AF68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973639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9244E8-70E9-41B6-A745-F780575AF68C}" type="slidenum">
              <a:rPr lang="hu-HU" smtClean="0"/>
              <a:t>1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667402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Az MI ma már nem csak elméleti koncepció, hanem életünk része lett. Az olyan digitális asszisztensek, mint </a:t>
            </a:r>
            <a:r>
              <a:rPr lang="hu-HU" b="1" dirty="0"/>
              <a:t>Siri</a:t>
            </a:r>
            <a:r>
              <a:rPr lang="hu-HU" dirty="0"/>
              <a:t>, </a:t>
            </a:r>
            <a:r>
              <a:rPr lang="hu-HU" b="1" dirty="0"/>
              <a:t>Alexa</a:t>
            </a:r>
            <a:r>
              <a:rPr lang="hu-HU" dirty="0"/>
              <a:t>, vagy a Google </a:t>
            </a:r>
            <a:r>
              <a:rPr lang="hu-HU" dirty="0" err="1"/>
              <a:t>Assistant</a:t>
            </a:r>
            <a:r>
              <a:rPr lang="hu-HU" dirty="0"/>
              <a:t>, képesek segíteni a mindennapi feladatokban, mint az emlékeztetők beállítása vagy kérdések </a:t>
            </a:r>
            <a:r>
              <a:rPr lang="hu-HU" dirty="0" err="1"/>
              <a:t>megválaszolása.Az</a:t>
            </a:r>
            <a:r>
              <a:rPr lang="hu-HU" dirty="0"/>
              <a:t> MI elterjedése az iparban és a szolgáltatásokban is óriási mértékben növekedett. Például az </a:t>
            </a:r>
            <a:r>
              <a:rPr lang="hu-HU" b="1" dirty="0"/>
              <a:t>önvezető autók</a:t>
            </a:r>
            <a:r>
              <a:rPr lang="hu-HU" dirty="0"/>
              <a:t> fejlesztése, a gyártási folyamatok automatizálása vagy a pénzügyi elemzések mind MI által </a:t>
            </a:r>
            <a:r>
              <a:rPr lang="hu-HU" dirty="0" err="1"/>
              <a:t>vezéreltek.Az</a:t>
            </a:r>
            <a:r>
              <a:rPr lang="hu-HU" dirty="0"/>
              <a:t> egészségügyben is alkalmazzák, például diagnosztikai rendszerek formájában, amelyek képesek felismerni rákos elváltozásokat. Emellett a chatbotok és az ügyfélszolgálati rendszerek is egyre gyakrabban MI-alapúak.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9244E8-70E9-41B6-A745-F780575AF68C}" type="slidenum">
              <a:rPr lang="hu-HU" smtClean="0"/>
              <a:t>10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798339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Ahogy az Mesterséges </a:t>
            </a:r>
            <a:r>
              <a:rPr lang="hu-HU" dirty="0" err="1"/>
              <a:t>Inteligencia</a:t>
            </a:r>
            <a:r>
              <a:rPr lang="hu-HU" dirty="0"/>
              <a:t> egyre jobban integrálódik az életünkbe, újabb és újabb </a:t>
            </a:r>
            <a:r>
              <a:rPr lang="hu-HU" b="1" dirty="0"/>
              <a:t>etikai kérdések</a:t>
            </a:r>
            <a:r>
              <a:rPr lang="hu-HU" dirty="0"/>
              <a:t> merülnek fel. Például az </a:t>
            </a:r>
            <a:r>
              <a:rPr lang="hu-HU" b="1" dirty="0"/>
              <a:t>adatvédelem</a:t>
            </a:r>
            <a:r>
              <a:rPr lang="hu-HU" dirty="0"/>
              <a:t> problémája: a személyes adatok gyűjtése és feldolgozása komoly kockázatokat hordoz, ha nem megfelelően védik </a:t>
            </a:r>
            <a:r>
              <a:rPr lang="hu-HU" dirty="0" err="1"/>
              <a:t>azokat.Emellett</a:t>
            </a:r>
            <a:r>
              <a:rPr lang="hu-HU" dirty="0"/>
              <a:t> a </a:t>
            </a:r>
            <a:r>
              <a:rPr lang="hu-HU" b="1" dirty="0"/>
              <a:t>munkahelyek automatizálása</a:t>
            </a:r>
            <a:r>
              <a:rPr lang="hu-HU" dirty="0"/>
              <a:t> miatt sokan aggódnak, hogy az MI átveszi az emberi munkahelyeket, különösen az alacsonyabb szintű, ismétlődő feladatok terén. Ez szociális és gazdasági problémákat vethet </a:t>
            </a:r>
            <a:r>
              <a:rPr lang="hu-HU" dirty="0" err="1"/>
              <a:t>fel.Az</a:t>
            </a:r>
            <a:r>
              <a:rPr lang="hu-HU" dirty="0"/>
              <a:t> MI rendszerekben jelen lévő </a:t>
            </a:r>
            <a:r>
              <a:rPr lang="hu-HU" b="1" dirty="0"/>
              <a:t>torzítások (</a:t>
            </a:r>
            <a:r>
              <a:rPr lang="hu-HU" b="1" dirty="0" err="1"/>
              <a:t>bias</a:t>
            </a:r>
            <a:r>
              <a:rPr lang="hu-HU" b="1" dirty="0"/>
              <a:t>)</a:t>
            </a:r>
            <a:r>
              <a:rPr lang="hu-HU" dirty="0"/>
              <a:t> is problémát jelentenek. Ha egy rendszer torz adatok alapján tanul, torz döntéseket hozhat, például hátrányos helyzetű csoportokkal </a:t>
            </a:r>
            <a:r>
              <a:rPr lang="hu-HU" dirty="0" err="1"/>
              <a:t>szemben.A</a:t>
            </a:r>
            <a:r>
              <a:rPr lang="hu-HU" dirty="0"/>
              <a:t> jövőbeli kihívások közé tartozik a megfelelő </a:t>
            </a:r>
            <a:r>
              <a:rPr lang="hu-HU" b="1" dirty="0"/>
              <a:t>szabályozás</a:t>
            </a:r>
            <a:r>
              <a:rPr lang="hu-HU" dirty="0"/>
              <a:t> és az MI </a:t>
            </a:r>
            <a:r>
              <a:rPr lang="hu-HU" b="1" dirty="0"/>
              <a:t>biztonságának garantálása</a:t>
            </a:r>
            <a:r>
              <a:rPr lang="hu-HU" dirty="0"/>
              <a:t>, különösen olyan rendszerek esetében, amelyek önálló döntéseket hoznak.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9244E8-70E9-41B6-A745-F780575AF68C}" type="slidenum">
              <a:rPr lang="hu-HU" smtClean="0"/>
              <a:t>11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715500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Használt AI: </a:t>
            </a:r>
            <a:r>
              <a:rPr lang="hu-HU" dirty="0" err="1"/>
              <a:t>Chatgpt</a:t>
            </a:r>
            <a:r>
              <a:rPr lang="hu-HU" dirty="0"/>
              <a:t> – szöveg, stílus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9244E8-70E9-41B6-A745-F780575AF68C}" type="slidenum">
              <a:rPr lang="hu-HU" smtClean="0"/>
              <a:t>12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5603775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A mesterséges intelligencia története visszanyúlik az 1950-es évekig, amikor </a:t>
            </a:r>
            <a:r>
              <a:rPr lang="hu-HU" b="1" dirty="0"/>
              <a:t>Alan Turing</a:t>
            </a:r>
            <a:r>
              <a:rPr lang="hu-HU" dirty="0"/>
              <a:t>, a modern számítástechnika úttörője, megalkotta a </a:t>
            </a:r>
            <a:r>
              <a:rPr lang="hu-HU" b="1" dirty="0"/>
              <a:t>Turing-tesztet</a:t>
            </a:r>
            <a:r>
              <a:rPr lang="hu-HU" dirty="0"/>
              <a:t>. Ez volt az egyik első kísérlet arra, hogy meghatározzák, képes lehet-e egy gép „</a:t>
            </a:r>
            <a:r>
              <a:rPr lang="hu-HU" dirty="0" err="1"/>
              <a:t>gondolkodni”.A</a:t>
            </a:r>
            <a:r>
              <a:rPr lang="hu-HU" dirty="0"/>
              <a:t> Turing-teszt lényege, hogy ha egy gép beszélgetés közben képes úgy viselkedni, hogy az ember nem tudja megkülönböztetni azt egy másik embertől, akkor azt intelligensnek </a:t>
            </a:r>
            <a:r>
              <a:rPr lang="hu-HU" dirty="0" err="1"/>
              <a:t>tekinthetjük.Az</a:t>
            </a:r>
            <a:r>
              <a:rPr lang="hu-HU" dirty="0"/>
              <a:t> első digitális számítógépek kifejlesztése, mint például a </a:t>
            </a:r>
            <a:r>
              <a:rPr lang="hu-HU" b="1" dirty="0"/>
              <a:t>Manchester Mark 1</a:t>
            </a:r>
            <a:r>
              <a:rPr lang="hu-HU" dirty="0"/>
              <a:t>, szintén ekkor kezdődött, és ezek a gépek jelentették az MI-kutatás alapját. Ezek még nagyon kezdetleges rendszerek voltak, de megteremtették az elméleti alapokat a jövőbeli fejlesztésekhez.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9244E8-70E9-41B6-A745-F780575AF68C}" type="slidenum">
              <a:rPr lang="hu-HU" smtClean="0"/>
              <a:t>2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822357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1956-ban tartották a híres </a:t>
            </a:r>
            <a:r>
              <a:rPr lang="hu-HU" b="1" dirty="0"/>
              <a:t>Dartmouth Konferenciát</a:t>
            </a:r>
            <a:r>
              <a:rPr lang="hu-HU" dirty="0"/>
              <a:t>, ahol </a:t>
            </a:r>
            <a:r>
              <a:rPr lang="hu-HU" b="1" dirty="0"/>
              <a:t>John McCarthy</a:t>
            </a:r>
            <a:r>
              <a:rPr lang="hu-HU" dirty="0"/>
              <a:t> és más tudósok összegyűltek, hogy megvitassák az MI lehetőségeit. Ezen a konferencián hangzott el először a „mesterséges intelligencia” </a:t>
            </a:r>
            <a:r>
              <a:rPr lang="hu-HU" dirty="0" err="1"/>
              <a:t>kifejezés.A</a:t>
            </a:r>
            <a:r>
              <a:rPr lang="hu-HU" dirty="0"/>
              <a:t> konferencia célja az volt, hogy olyan gépeket fejlesszenek, amelyek képesek gondolkodni, tanulni és érvelni. Bár akkoriban még kevés gyakorlati eredmény született, ez volt az a pillanat, amikor az MI valódi tudományos területté </a:t>
            </a:r>
            <a:r>
              <a:rPr lang="hu-HU" dirty="0" err="1"/>
              <a:t>vált.Az</a:t>
            </a:r>
            <a:r>
              <a:rPr lang="hu-HU" dirty="0"/>
              <a:t> egyik fontos elképzelés az volt, hogy a gépek logikai és matematikai műveleteket hajtsanak végre, ami az első kutatási területek közé tartozott.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9244E8-70E9-41B6-A745-F780575AF68C}" type="slidenum">
              <a:rPr lang="hu-HU" smtClean="0"/>
              <a:t>3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5849720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Az MI korai éveiben a kutatók elkezdték fejleszteni az első olyan programokat, amelyek képesek voltak bizonyos logikai problémákat megoldani. Az egyik ilyen példa az 1955-ös </a:t>
            </a:r>
            <a:r>
              <a:rPr lang="hu-HU" b="1" dirty="0" err="1"/>
              <a:t>Logic</a:t>
            </a:r>
            <a:r>
              <a:rPr lang="hu-HU" b="1" dirty="0"/>
              <a:t> Theorist</a:t>
            </a:r>
            <a:r>
              <a:rPr lang="hu-HU" dirty="0"/>
              <a:t>, amely matematikai tételek bizonyítására volt </a:t>
            </a:r>
            <a:r>
              <a:rPr lang="hu-HU" dirty="0" err="1"/>
              <a:t>alkalmas.Az</a:t>
            </a:r>
            <a:r>
              <a:rPr lang="hu-HU" dirty="0"/>
              <a:t> MI ezen első lépései megmutatták, hogy lehetséges olyan algoritmusokat fejleszteni, amelyek emberi logikát képesek utánozni. Emellett az első </a:t>
            </a:r>
            <a:r>
              <a:rPr lang="hu-HU" b="1" dirty="0"/>
              <a:t>sakkprogramok</a:t>
            </a:r>
            <a:r>
              <a:rPr lang="hu-HU" dirty="0"/>
              <a:t> is ebben az időszakban készültek, amelyek egyszerű szabályok alapján tudtak lépéseket </a:t>
            </a:r>
            <a:r>
              <a:rPr lang="hu-HU" dirty="0" err="1"/>
              <a:t>végrehajtani.Bár</a:t>
            </a:r>
            <a:r>
              <a:rPr lang="hu-HU" dirty="0"/>
              <a:t> ezek a rendszerek még korlátozottak voltak, a tudományos közösségben nagy izgalmat váltottak ki, és elindították a mesterséges intelligencia hosszú fejlődési folyamatát.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9244E8-70E9-41B6-A745-F780575AF68C}" type="slidenum">
              <a:rPr lang="hu-HU" smtClean="0"/>
              <a:t>4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712601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Az 1970-es években az MI kutatás nehéz időszakot élt meg. Az elvárások sokkal nagyobbak voltak, mint amit a technológia abban az időben nyújtani tudott, és a kutatások nem hozták a várt eredményeket. Ez az időszak az </a:t>
            </a:r>
            <a:r>
              <a:rPr lang="hu-HU" b="1" dirty="0"/>
              <a:t>„MI tél”</a:t>
            </a:r>
            <a:r>
              <a:rPr lang="hu-HU" dirty="0"/>
              <a:t> néven vált </a:t>
            </a:r>
            <a:r>
              <a:rPr lang="hu-HU" dirty="0" err="1"/>
              <a:t>ismertté.A</a:t>
            </a:r>
            <a:r>
              <a:rPr lang="hu-HU" dirty="0"/>
              <a:t> kutatások lelassultak, a kormányzati és vállalati támogatások jelentősen csökkentek, mivel sokan csalódtak a technológia képességeiben. A problémák forrása a számítási kapacitás hiánya és a gépi tanulás módszereinek kezdetlegessége </a:t>
            </a:r>
            <a:r>
              <a:rPr lang="hu-HU" dirty="0" err="1"/>
              <a:t>volt.Az</a:t>
            </a:r>
            <a:r>
              <a:rPr lang="hu-HU" dirty="0"/>
              <a:t> MI kutatók megpróbálták túlságosan </a:t>
            </a:r>
            <a:r>
              <a:rPr lang="hu-HU" dirty="0" err="1"/>
              <a:t>előrevinni</a:t>
            </a:r>
            <a:r>
              <a:rPr lang="hu-HU" dirty="0"/>
              <a:t> a technológiát, miközben a háttértechnológia (számítástechnika, memória, tárolási kapacitás) még nem volt elég fejlett ahhoz, hogy támogassa ezt a gyors fejlődést.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9244E8-70E9-41B6-A745-F780575AF68C}" type="slidenum">
              <a:rPr lang="hu-HU" smtClean="0"/>
              <a:t>5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640786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A 1980-as években megjelentek az első valódi </a:t>
            </a:r>
            <a:r>
              <a:rPr lang="hu-HU" b="1" dirty="0"/>
              <a:t>szakértői rendszerek</a:t>
            </a:r>
            <a:r>
              <a:rPr lang="hu-HU" dirty="0"/>
              <a:t>. Ezek olyan tudásalapú rendszerek voltak, amelyek képesek voltak konkrét szakmai döntések meghozatalára. Az egyik legismertebb példa a </a:t>
            </a:r>
            <a:r>
              <a:rPr lang="hu-HU" b="1" dirty="0"/>
              <a:t>MYCIN</a:t>
            </a:r>
            <a:r>
              <a:rPr lang="hu-HU" dirty="0"/>
              <a:t>, amely orvosi diagnosztikában alkalmazott rendszert fejlesztett fertőző betegségek </a:t>
            </a:r>
            <a:r>
              <a:rPr lang="hu-HU" dirty="0" err="1"/>
              <a:t>diagnosztizálására.Emellett</a:t>
            </a:r>
            <a:r>
              <a:rPr lang="hu-HU" dirty="0"/>
              <a:t> a neurális hálózatok is új lendületet kaptak ebben az időszakban. Bár az első neurális hálózati modellek már korábban is léteztek, az 1980-as években kezdtek igazán </a:t>
            </a:r>
            <a:r>
              <a:rPr lang="hu-HU" dirty="0" err="1"/>
              <a:t>elterjedni.A</a:t>
            </a:r>
            <a:r>
              <a:rPr lang="hu-HU" dirty="0"/>
              <a:t> szakértői rendszerek sikerének köszönhetően a cégek és kormányok újra érdeklődni kezdtek az MI iránt, és növekedett a befektetések száma is.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9244E8-70E9-41B6-A745-F780575AF68C}" type="slidenum">
              <a:rPr lang="hu-HU" smtClean="0"/>
              <a:t>6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776203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A 90-es évek végén a mesterséges intelligencia új lendületet vett, elsősorban a </a:t>
            </a:r>
            <a:r>
              <a:rPr lang="hu-HU" b="1" dirty="0"/>
              <a:t>gépi tanulás</a:t>
            </a:r>
            <a:r>
              <a:rPr lang="hu-HU" dirty="0"/>
              <a:t> módszereinek fejlődésével. A gépi tanulás olyan algoritmusokat jelent, amelyek adatok alapján képesek tanulni és javítani a teljesítményüket, anélkül, hogy explicit módon lennének </a:t>
            </a:r>
            <a:r>
              <a:rPr lang="hu-HU" dirty="0" err="1"/>
              <a:t>programozva.Ekkor</a:t>
            </a:r>
            <a:r>
              <a:rPr lang="hu-HU" dirty="0"/>
              <a:t> fejlesztették ki azokat az algoritmusokat, amelyek még ma is alapvetőek, például a </a:t>
            </a:r>
            <a:r>
              <a:rPr lang="hu-HU" b="1" dirty="0"/>
              <a:t>támogatóvektor-gépek (SVM)</a:t>
            </a:r>
            <a:r>
              <a:rPr lang="hu-HU" dirty="0"/>
              <a:t> és a </a:t>
            </a:r>
            <a:r>
              <a:rPr lang="hu-HU" b="1" dirty="0" err="1"/>
              <a:t>Bayes</a:t>
            </a:r>
            <a:r>
              <a:rPr lang="hu-HU" b="1" dirty="0"/>
              <a:t>-féle hálózatok</a:t>
            </a:r>
            <a:r>
              <a:rPr lang="hu-HU" dirty="0"/>
              <a:t>. Ezek az algoritmusok olyan problémákat tudtak megoldani, amelyeket a korábbi szabályalapú rendszerek nem.1997-ben a gépi tanulás egyik legnagyobb sikere volt, amikor az IBM </a:t>
            </a:r>
            <a:r>
              <a:rPr lang="hu-HU" b="1" dirty="0"/>
              <a:t>Deep </a:t>
            </a:r>
            <a:r>
              <a:rPr lang="hu-HU" b="1" dirty="0" err="1"/>
              <a:t>Blue</a:t>
            </a:r>
            <a:r>
              <a:rPr lang="hu-HU" dirty="0"/>
              <a:t> nevű számítógépe legyőzte </a:t>
            </a:r>
            <a:r>
              <a:rPr lang="hu-HU" dirty="0" err="1"/>
              <a:t>Garri</a:t>
            </a:r>
            <a:r>
              <a:rPr lang="hu-HU" dirty="0"/>
              <a:t> </a:t>
            </a:r>
            <a:r>
              <a:rPr lang="hu-HU" dirty="0" err="1"/>
              <a:t>Kaszparovot</a:t>
            </a:r>
            <a:r>
              <a:rPr lang="hu-HU" dirty="0"/>
              <a:t>, a sakkvilágbajnokot. Ez az esemény hatalmas áttörést jelentett, mivel sokan ezt tekintették az MI egyik első igazi sikerének.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9244E8-70E9-41B6-A745-F780575AF68C}" type="slidenum">
              <a:rPr lang="hu-HU" smtClean="0"/>
              <a:t>7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549477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A 2000-es években az MI fejlődését a hatalmas mennyiségű adat elérhetősége, az úgynevezett </a:t>
            </a:r>
            <a:r>
              <a:rPr lang="hu-HU" b="1" dirty="0"/>
              <a:t>nagy adatok (</a:t>
            </a:r>
            <a:r>
              <a:rPr lang="hu-HU" b="1" dirty="0" err="1"/>
              <a:t>big</a:t>
            </a:r>
            <a:r>
              <a:rPr lang="hu-HU" b="1" dirty="0"/>
              <a:t> </a:t>
            </a:r>
            <a:r>
              <a:rPr lang="hu-HU" b="1" dirty="0" err="1"/>
              <a:t>data</a:t>
            </a:r>
            <a:r>
              <a:rPr lang="hu-HU" b="1" dirty="0"/>
              <a:t>)</a:t>
            </a:r>
            <a:r>
              <a:rPr lang="hu-HU" dirty="0"/>
              <a:t> és a számítástechnikai kapacitás növekedése tette lehetővé. Az adatokra épülő rendszerek egyre pontosabbá </a:t>
            </a:r>
            <a:r>
              <a:rPr lang="hu-HU" dirty="0" err="1"/>
              <a:t>váltak.Ekkor</a:t>
            </a:r>
            <a:r>
              <a:rPr lang="hu-HU" dirty="0"/>
              <a:t> alakultak ki a nagy adatbázisok és a felhőalapú technológiák, amelyek lehetővé tették, hogy az MI rendszerek óriási mennyiségű adatot dolgozzanak fel. Az olyan vállalatok, mint a Google és az Amazon, elkezdtek hatalmas adatbázisokat építeni, amelyeket gépi tanulási rendszerek segítségével </a:t>
            </a:r>
            <a:r>
              <a:rPr lang="hu-HU" dirty="0" err="1"/>
              <a:t>elemeztek.Ez</a:t>
            </a:r>
            <a:r>
              <a:rPr lang="hu-HU" dirty="0"/>
              <a:t> az időszak az MI alkalmazások robbanásszerű növekedéséhez vezetett, különösen az üzleti világban, például a </a:t>
            </a:r>
            <a:r>
              <a:rPr lang="hu-HU" b="1" dirty="0"/>
              <a:t>reklámok célzott megjelenítésében</a:t>
            </a:r>
            <a:r>
              <a:rPr lang="hu-HU" dirty="0"/>
              <a:t> vagy az </a:t>
            </a:r>
            <a:r>
              <a:rPr lang="hu-HU" b="1" dirty="0"/>
              <a:t>ajánlórendszerekben</a:t>
            </a:r>
            <a:r>
              <a:rPr lang="hu-HU" dirty="0"/>
              <a:t>.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9244E8-70E9-41B6-A745-F780575AF68C}" type="slidenum">
              <a:rPr lang="hu-HU" smtClean="0"/>
              <a:t>8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485217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A 2010-es években az MI egyik legnagyobb áttörése a </a:t>
            </a:r>
            <a:r>
              <a:rPr lang="hu-HU" b="1" dirty="0"/>
              <a:t>mélytanulás (</a:t>
            </a:r>
            <a:r>
              <a:rPr lang="hu-HU" b="1" dirty="0" err="1"/>
              <a:t>deep</a:t>
            </a:r>
            <a:r>
              <a:rPr lang="hu-HU" b="1" dirty="0"/>
              <a:t> </a:t>
            </a:r>
            <a:r>
              <a:rPr lang="hu-HU" b="1" dirty="0" err="1"/>
              <a:t>learning</a:t>
            </a:r>
            <a:r>
              <a:rPr lang="hu-HU" b="1" dirty="0"/>
              <a:t>)</a:t>
            </a:r>
            <a:r>
              <a:rPr lang="hu-HU" dirty="0"/>
              <a:t> volt, amelyet </a:t>
            </a:r>
            <a:r>
              <a:rPr lang="hu-HU" b="1" dirty="0"/>
              <a:t>mesterséges neurális hálózatok</a:t>
            </a:r>
            <a:r>
              <a:rPr lang="hu-HU" dirty="0"/>
              <a:t> segítségével értek el. A mélytanulás lényege, hogy több rétegű neurális </a:t>
            </a:r>
            <a:r>
              <a:rPr lang="hu-HU" dirty="0" err="1"/>
              <a:t>hálózatokat</a:t>
            </a:r>
            <a:r>
              <a:rPr lang="hu-HU" dirty="0"/>
              <a:t> használnak a mintázatfelismerésre és a bonyolult problémák </a:t>
            </a:r>
            <a:r>
              <a:rPr lang="hu-HU" dirty="0" err="1"/>
              <a:t>megoldására.Az</a:t>
            </a:r>
            <a:r>
              <a:rPr lang="hu-HU" dirty="0"/>
              <a:t> olyan technikák, mint a </a:t>
            </a:r>
            <a:r>
              <a:rPr lang="hu-HU" b="1" dirty="0" err="1"/>
              <a:t>Convolutional</a:t>
            </a:r>
            <a:r>
              <a:rPr lang="hu-HU" b="1" dirty="0"/>
              <a:t> </a:t>
            </a:r>
            <a:r>
              <a:rPr lang="hu-HU" b="1" dirty="0" err="1"/>
              <a:t>Neural</a:t>
            </a:r>
            <a:r>
              <a:rPr lang="hu-HU" b="1" dirty="0"/>
              <a:t> </a:t>
            </a:r>
            <a:r>
              <a:rPr lang="hu-HU" b="1" dirty="0" err="1"/>
              <a:t>Networks</a:t>
            </a:r>
            <a:r>
              <a:rPr lang="hu-HU" b="1" dirty="0"/>
              <a:t> (CNN)</a:t>
            </a:r>
            <a:r>
              <a:rPr lang="hu-HU" dirty="0"/>
              <a:t>, forradalmasították a képfelismerést. A CNN-ek olyan rendszerek, amelyek több rétegen keresztül képesek felismerni és elemezni a képeket, ami alapot adott a modern arcfelismerési technológiáknak </a:t>
            </a:r>
            <a:r>
              <a:rPr lang="hu-HU" dirty="0" err="1"/>
              <a:t>is.Az</a:t>
            </a:r>
            <a:r>
              <a:rPr lang="hu-HU" dirty="0"/>
              <a:t> olyan rendszerek, mint a </a:t>
            </a:r>
            <a:r>
              <a:rPr lang="hu-HU" b="1" dirty="0" err="1"/>
              <a:t>Recurrent</a:t>
            </a:r>
            <a:r>
              <a:rPr lang="hu-HU" b="1" dirty="0"/>
              <a:t> </a:t>
            </a:r>
            <a:r>
              <a:rPr lang="hu-HU" b="1" dirty="0" err="1"/>
              <a:t>Neural</a:t>
            </a:r>
            <a:r>
              <a:rPr lang="hu-HU" b="1" dirty="0"/>
              <a:t> </a:t>
            </a:r>
            <a:r>
              <a:rPr lang="hu-HU" b="1" dirty="0" err="1"/>
              <a:t>Networks</a:t>
            </a:r>
            <a:r>
              <a:rPr lang="hu-HU" b="1" dirty="0"/>
              <a:t> (RNN)</a:t>
            </a:r>
            <a:r>
              <a:rPr lang="hu-HU" dirty="0"/>
              <a:t>, lehetővé tették a nyelvi feldolgozást, ami például a beszédfelismerő rendszerek alapját képezi. Az </a:t>
            </a:r>
            <a:r>
              <a:rPr lang="hu-HU" b="1" dirty="0" err="1"/>
              <a:t>AlphaGo</a:t>
            </a:r>
            <a:r>
              <a:rPr lang="hu-HU" dirty="0"/>
              <a:t> nevű mesterséges intelligencia 2016-ban legyőzte az egyik legjobb Go-játékost, ami a mélytanulás másik mérföldköve volt.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9244E8-70E9-41B6-A745-F780575AF68C}" type="slidenum">
              <a:rPr lang="hu-HU" smtClean="0"/>
              <a:t>9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32895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D64570B-59D7-AED0-A5FF-95DC316003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F4A054BD-8A6B-47C5-B727-4C7045E87D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FBA3D687-C1B6-CDD0-D980-6D7665251D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15161-2761-4372-8E36-62B49378474C}" type="datetimeFigureOut">
              <a:rPr lang="hu-HU" smtClean="0"/>
              <a:t>2024. 09. 15.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E0139E1A-E4AB-9709-BD23-2A4E68FCA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99F69BD5-BA93-1E85-24F9-FF63C5F20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1F284-74EF-426D-912F-E3541EEC452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209367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921B4F9-72D0-2C34-CC84-FB6AC964CA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836253D9-CE28-D2CD-0C74-EF4073AA84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70A89DD7-3026-0259-E04F-EB21A23A32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15161-2761-4372-8E36-62B49378474C}" type="datetimeFigureOut">
              <a:rPr lang="hu-HU" smtClean="0"/>
              <a:t>2024. 09. 15.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2650E94F-8BDE-313C-7BC1-C32D126EC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5D2ACCD7-B0E7-4D64-284E-45DD66E47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1F284-74EF-426D-912F-E3541EEC452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975423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70048AE6-FC90-BA9E-B6EE-AD5E2DB7AB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4D8D884C-D52D-A35B-EAA6-4287A90A10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8F3E8B20-86BC-3AED-308B-8B1EBA72E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15161-2761-4372-8E36-62B49378474C}" type="datetimeFigureOut">
              <a:rPr lang="hu-HU" smtClean="0"/>
              <a:t>2024. 09. 15.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154E3462-37F1-D960-F475-B76224390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21B8BAE7-C945-BFD4-AB03-0E5CF51A8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1F284-74EF-426D-912F-E3541EEC452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18898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7C84631-39AF-1071-D7D9-2B9D19AC2E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99EA669-9960-3F37-1BB8-0D83FFD4EF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D2A2E9D4-2ED8-8629-2514-4030765E8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15161-2761-4372-8E36-62B49378474C}" type="datetimeFigureOut">
              <a:rPr lang="hu-HU" smtClean="0"/>
              <a:t>2024. 09. 15.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B5BD010F-65F9-E8A7-E86B-189AB26681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8C430DB0-A7F6-8B18-9AC3-80A3BAF88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1F284-74EF-426D-912F-E3541EEC452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506834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3D210F5-B6C5-95FB-2356-E8106DC07B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6794A206-612B-12D8-C28C-2198BC6F55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05950713-A38C-1D92-3723-DB2844757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15161-2761-4372-8E36-62B49378474C}" type="datetimeFigureOut">
              <a:rPr lang="hu-HU" smtClean="0"/>
              <a:t>2024. 09. 15.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78D7EB9D-3864-9159-F417-A6ADBA9A2E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0440725B-D162-FB19-D65D-29CFFF257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1F284-74EF-426D-912F-E3541EEC452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43912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4E70E95-4C67-CF43-C187-670C7C0D3A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ABBB472-DF9B-B45A-FF27-E0CDA8E0B0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123D75C5-D8FC-E655-9536-36FB303371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D93DB21F-70F5-2D23-648F-7DFE4264DC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15161-2761-4372-8E36-62B49378474C}" type="datetimeFigureOut">
              <a:rPr lang="hu-HU" smtClean="0"/>
              <a:t>2024. 09. 15.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DF9E0353-2F74-BC6C-FEDF-09879FD1B6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3A18C804-2727-6E99-E08D-1A377370C0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1F284-74EF-426D-912F-E3541EEC452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866796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54D4DB6-3229-3064-80A4-92F1EB075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8E9A53C6-C557-F92D-F58B-A045249459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69841021-32AB-7907-D36B-EA49643283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C3F1C07E-2D4D-0052-717F-CE9FF4E82C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B9E96EEC-3B10-453A-1AF0-6EF70B0CCF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7D77A797-15C7-3DCB-81D7-8DFC7BC06A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15161-2761-4372-8E36-62B49378474C}" type="datetimeFigureOut">
              <a:rPr lang="hu-HU" smtClean="0"/>
              <a:t>2024. 09. 15.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AB098E37-ECAE-06F8-0392-B865344729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015C1D04-5B56-48E6-72A3-9570DCAC2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1F284-74EF-426D-912F-E3541EEC452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9293182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2369231-031C-2F16-B903-EB761F394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1B092594-34E3-EF16-EDD2-678700673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15161-2761-4372-8E36-62B49378474C}" type="datetimeFigureOut">
              <a:rPr lang="hu-HU" smtClean="0"/>
              <a:t>2024. 09. 15.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BB2D8DEC-1285-8F9A-6371-16F61D51DB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38F5C542-32CE-D2E4-4654-B8DD97C12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1F284-74EF-426D-912F-E3541EEC452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9573021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3629B47A-8C88-577A-D343-E7C1DC22C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15161-2761-4372-8E36-62B49378474C}" type="datetimeFigureOut">
              <a:rPr lang="hu-HU" smtClean="0"/>
              <a:t>2024. 09. 15.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060E46C1-7540-F67A-3D73-60DDA70086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9DD8C1E4-403C-BA22-3448-5F57243B8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1F284-74EF-426D-912F-E3541EEC452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595061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123170A-3C04-4023-DADD-CFA29AC2E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3D9B503-21C3-85E3-CE78-0EE84B9805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CDB456C7-DBC4-5E70-9C9B-A004CFB08E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F09F0A77-E97F-1270-D732-984B349E0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15161-2761-4372-8E36-62B49378474C}" type="datetimeFigureOut">
              <a:rPr lang="hu-HU" smtClean="0"/>
              <a:t>2024. 09. 15.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509224B4-CCC2-619E-2348-8A0E9EFF2F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8FB0385D-5C18-2C9D-5CF8-66E99EADC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1F284-74EF-426D-912F-E3541EEC452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261300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573C606-EAEB-CEBB-B45D-80479D1B98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60B02194-A607-E107-4869-6B15D32E48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56C7DD55-9791-E64E-9E1B-5DA3177F12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DF2EE53B-A0B0-DC71-0237-F16610D71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15161-2761-4372-8E36-62B49378474C}" type="datetimeFigureOut">
              <a:rPr lang="hu-HU" smtClean="0"/>
              <a:t>2024. 09. 15.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431A792E-5CD4-16A3-A03D-DA6CC1936E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6E346306-B09F-79BB-A524-2904F949A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1F284-74EF-426D-912F-E3541EEC452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054796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94E6BA6E-EA04-3752-086B-D69A372E43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8F407B5F-00B0-2FD5-44E4-20D07702CF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4C66B6B4-7DDD-C89C-4AA3-D8E5E76DA0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715161-2761-4372-8E36-62B49378474C}" type="datetimeFigureOut">
              <a:rPr lang="hu-HU" smtClean="0"/>
              <a:t>2024. 09. 15.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CB358ADC-8E5D-D77A-FAA9-061662A43F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2F17F35F-F2A1-6B09-FA21-76123FE913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C1F284-74EF-426D-912F-E3541EEC452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9320271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jp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jpg"/><Relationship Id="rId4" Type="http://schemas.openxmlformats.org/officeDocument/2006/relationships/image" Target="../media/image18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Kép 20">
            <a:extLst>
              <a:ext uri="{FF2B5EF4-FFF2-40B4-BE49-F238E27FC236}">
                <a16:creationId xmlns:a16="http://schemas.microsoft.com/office/drawing/2014/main" id="{64701095-6A7F-F0AD-0242-8E97D1AB99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églalap 13">
            <a:extLst>
              <a:ext uri="{FF2B5EF4-FFF2-40B4-BE49-F238E27FC236}">
                <a16:creationId xmlns:a16="http://schemas.microsoft.com/office/drawing/2014/main" id="{31F68E61-F1C2-A619-FB1D-3EDC227DAC33}"/>
              </a:ext>
            </a:extLst>
          </p:cNvPr>
          <p:cNvSpPr/>
          <p:nvPr/>
        </p:nvSpPr>
        <p:spPr>
          <a:xfrm>
            <a:off x="-22579" y="1947553"/>
            <a:ext cx="12214579" cy="3289465"/>
          </a:xfrm>
          <a:prstGeom prst="rect">
            <a:avLst/>
          </a:prstGeom>
          <a:solidFill>
            <a:srgbClr val="111F37">
              <a:alpha val="93000"/>
            </a:srgbClr>
          </a:solidFill>
          <a:ln w="12700">
            <a:solidFill>
              <a:schemeClr val="accent1">
                <a:shade val="15000"/>
              </a:schemeClr>
            </a:solidFill>
          </a:ln>
          <a:effectLst>
            <a:outerShdw dir="5400000" algn="ctr" rotWithShape="0">
              <a:srgbClr val="000000">
                <a:alpha val="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392B6194-908A-5DBC-FF85-5970C39458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214972"/>
            <a:ext cx="11932355" cy="1811867"/>
          </a:xfrm>
        </p:spPr>
        <p:txBody>
          <a:bodyPr>
            <a:normAutofit/>
          </a:bodyPr>
          <a:lstStyle/>
          <a:p>
            <a:r>
              <a:rPr lang="hu-HU" b="1" dirty="0">
                <a:solidFill>
                  <a:schemeClr val="bg1"/>
                </a:solidFill>
                <a:latin typeface="Candara" panose="020E0502030303020204" pitchFamily="34" charset="0"/>
              </a:rPr>
              <a:t>A mesterséges intelligencia története: A kezdetektől a jelenig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79358D47-1315-B729-B631-884F8D625F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12711" y="4383352"/>
            <a:ext cx="9144000" cy="449904"/>
          </a:xfrm>
        </p:spPr>
        <p:txBody>
          <a:bodyPr/>
          <a:lstStyle/>
          <a:p>
            <a:r>
              <a:rPr lang="hu-HU" dirty="0">
                <a:solidFill>
                  <a:schemeClr val="bg1"/>
                </a:solidFill>
                <a:latin typeface="Candara" panose="020E0502030303020204" pitchFamily="34" charset="0"/>
              </a:rPr>
              <a:t>Készítette: Lengyel Dániel</a:t>
            </a:r>
          </a:p>
          <a:p>
            <a:endParaRPr lang="hu-HU" dirty="0"/>
          </a:p>
          <a:p>
            <a:endParaRPr lang="hu-HU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cxnSp>
        <p:nvCxnSpPr>
          <p:cNvPr id="16" name="Egyenes összekötő 15">
            <a:extLst>
              <a:ext uri="{FF2B5EF4-FFF2-40B4-BE49-F238E27FC236}">
                <a16:creationId xmlns:a16="http://schemas.microsoft.com/office/drawing/2014/main" id="{CBB5F51B-58D7-81DF-6DDD-D1AD6D0A3495}"/>
              </a:ext>
            </a:extLst>
          </p:cNvPr>
          <p:cNvCxnSpPr>
            <a:cxnSpLocks/>
          </p:cNvCxnSpPr>
          <p:nvPr/>
        </p:nvCxnSpPr>
        <p:spPr>
          <a:xfrm>
            <a:off x="237067" y="4205095"/>
            <a:ext cx="116952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85198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3180BE6D-5B9F-12A3-A5EF-D19429242F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églalap 7">
            <a:extLst>
              <a:ext uri="{FF2B5EF4-FFF2-40B4-BE49-F238E27FC236}">
                <a16:creationId xmlns:a16="http://schemas.microsoft.com/office/drawing/2014/main" id="{03ECA964-F52A-26CF-792D-EA3F13E658C6}"/>
              </a:ext>
            </a:extLst>
          </p:cNvPr>
          <p:cNvSpPr/>
          <p:nvPr/>
        </p:nvSpPr>
        <p:spPr>
          <a:xfrm>
            <a:off x="0" y="491904"/>
            <a:ext cx="12192000" cy="1091576"/>
          </a:xfrm>
          <a:prstGeom prst="rect">
            <a:avLst/>
          </a:prstGeom>
          <a:solidFill>
            <a:srgbClr val="111F37">
              <a:alpha val="93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cxnSp>
        <p:nvCxnSpPr>
          <p:cNvPr id="9" name="Egyenes összekötő 8">
            <a:extLst>
              <a:ext uri="{FF2B5EF4-FFF2-40B4-BE49-F238E27FC236}">
                <a16:creationId xmlns:a16="http://schemas.microsoft.com/office/drawing/2014/main" id="{704BB8AF-BBAA-0351-D6E9-E9FC48FD0C8B}"/>
              </a:ext>
            </a:extLst>
          </p:cNvPr>
          <p:cNvCxnSpPr/>
          <p:nvPr/>
        </p:nvCxnSpPr>
        <p:spPr>
          <a:xfrm>
            <a:off x="629392" y="1377538"/>
            <a:ext cx="1082318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Cím 1">
            <a:extLst>
              <a:ext uri="{FF2B5EF4-FFF2-40B4-BE49-F238E27FC236}">
                <a16:creationId xmlns:a16="http://schemas.microsoft.com/office/drawing/2014/main" id="{9C62BDE7-5BF1-8180-D186-64FF4EB9D3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120252" cy="1325563"/>
          </a:xfrm>
        </p:spPr>
        <p:txBody>
          <a:bodyPr/>
          <a:lstStyle/>
          <a:p>
            <a:r>
              <a:rPr lang="hu-HU" dirty="0">
                <a:solidFill>
                  <a:schemeClr val="bg1"/>
                </a:solidFill>
              </a:rPr>
              <a:t>MI a mindennapjainkban (2010-től napjainkig)</a:t>
            </a:r>
          </a:p>
        </p:txBody>
      </p:sp>
      <p:sp>
        <p:nvSpPr>
          <p:cNvPr id="6" name="Téglalap 5">
            <a:extLst>
              <a:ext uri="{FF2B5EF4-FFF2-40B4-BE49-F238E27FC236}">
                <a16:creationId xmlns:a16="http://schemas.microsoft.com/office/drawing/2014/main" id="{62D09194-F8D2-2A89-3E9D-865FE34B1F86}"/>
              </a:ext>
            </a:extLst>
          </p:cNvPr>
          <p:cNvSpPr/>
          <p:nvPr/>
        </p:nvSpPr>
        <p:spPr>
          <a:xfrm>
            <a:off x="936978" y="1783644"/>
            <a:ext cx="10515600" cy="4368800"/>
          </a:xfrm>
          <a:prstGeom prst="rect">
            <a:avLst/>
          </a:prstGeom>
          <a:solidFill>
            <a:srgbClr val="111F37">
              <a:alpha val="93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6992E6E6-4EA8-C09C-2250-3885F3011E1F}"/>
              </a:ext>
            </a:extLst>
          </p:cNvPr>
          <p:cNvSpPr txBox="1"/>
          <p:nvPr/>
        </p:nvSpPr>
        <p:spPr>
          <a:xfrm>
            <a:off x="1061156" y="2474892"/>
            <a:ext cx="1029264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Digitális asszisztensek (Siri, Alexa), önvezető autók, chatbotok, okosotthonok.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hu-HU" altLang="hu-HU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AI alkalmazása az iparban, egészségügyben és pénzügyekben. 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6C45A58D-D1FB-2627-E98B-E01EBCD323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877" y="3781737"/>
            <a:ext cx="3179233" cy="2119489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1" name="Kép 10">
            <a:extLst>
              <a:ext uri="{FF2B5EF4-FFF2-40B4-BE49-F238E27FC236}">
                <a16:creationId xmlns:a16="http://schemas.microsoft.com/office/drawing/2014/main" id="{0A7BB538-DFEF-3E1F-B01B-CCBB1F5533E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6088" y="3790175"/>
            <a:ext cx="3404800" cy="2119488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58179579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81B3966A-E608-DC55-99B8-D5D1088C59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églalap 7">
            <a:extLst>
              <a:ext uri="{FF2B5EF4-FFF2-40B4-BE49-F238E27FC236}">
                <a16:creationId xmlns:a16="http://schemas.microsoft.com/office/drawing/2014/main" id="{0049D292-EF90-1D85-FD7A-6D68C3C2E169}"/>
              </a:ext>
            </a:extLst>
          </p:cNvPr>
          <p:cNvSpPr/>
          <p:nvPr/>
        </p:nvSpPr>
        <p:spPr>
          <a:xfrm>
            <a:off x="0" y="491904"/>
            <a:ext cx="12192000" cy="1091576"/>
          </a:xfrm>
          <a:prstGeom prst="rect">
            <a:avLst/>
          </a:prstGeom>
          <a:solidFill>
            <a:srgbClr val="111F37">
              <a:alpha val="93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cxnSp>
        <p:nvCxnSpPr>
          <p:cNvPr id="9" name="Egyenes összekötő 8">
            <a:extLst>
              <a:ext uri="{FF2B5EF4-FFF2-40B4-BE49-F238E27FC236}">
                <a16:creationId xmlns:a16="http://schemas.microsoft.com/office/drawing/2014/main" id="{587731B7-6C28-921E-F1FF-BFD44594C84A}"/>
              </a:ext>
            </a:extLst>
          </p:cNvPr>
          <p:cNvCxnSpPr/>
          <p:nvPr/>
        </p:nvCxnSpPr>
        <p:spPr>
          <a:xfrm>
            <a:off x="629392" y="1377538"/>
            <a:ext cx="1082318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Cím 1">
            <a:extLst>
              <a:ext uri="{FF2B5EF4-FFF2-40B4-BE49-F238E27FC236}">
                <a16:creationId xmlns:a16="http://schemas.microsoft.com/office/drawing/2014/main" id="{91CA800E-CC04-C043-3792-8945FE9808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/>
          <a:p>
            <a:pPr algn="ctr"/>
            <a:r>
              <a:rPr lang="hu-HU" dirty="0">
                <a:solidFill>
                  <a:schemeClr val="bg1"/>
                </a:solidFill>
              </a:rPr>
              <a:t>AI etikája és jövőbeli kihívások</a:t>
            </a:r>
          </a:p>
        </p:txBody>
      </p:sp>
      <p:sp>
        <p:nvSpPr>
          <p:cNvPr id="6" name="Téglalap 5">
            <a:extLst>
              <a:ext uri="{FF2B5EF4-FFF2-40B4-BE49-F238E27FC236}">
                <a16:creationId xmlns:a16="http://schemas.microsoft.com/office/drawing/2014/main" id="{4631392F-77E0-56AB-6F7C-FDB3D0921480}"/>
              </a:ext>
            </a:extLst>
          </p:cNvPr>
          <p:cNvSpPr/>
          <p:nvPr/>
        </p:nvSpPr>
        <p:spPr>
          <a:xfrm>
            <a:off x="936978" y="1783644"/>
            <a:ext cx="10515600" cy="4368800"/>
          </a:xfrm>
          <a:prstGeom prst="rect">
            <a:avLst/>
          </a:prstGeom>
          <a:solidFill>
            <a:srgbClr val="111F37">
              <a:alpha val="93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D51A01A8-10D2-1B9B-4533-2C9C1B5AA355}"/>
              </a:ext>
            </a:extLst>
          </p:cNvPr>
          <p:cNvSpPr txBox="1"/>
          <p:nvPr/>
        </p:nvSpPr>
        <p:spPr>
          <a:xfrm>
            <a:off x="1061156" y="2474892"/>
            <a:ext cx="1029264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Etikai kérdések: Adatvédelem, munkahelyek elvesztése, torzítások.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hu-HU" altLang="hu-HU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MI jövőbeli kihívásai: szabályozás, biztonság. 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48735E4A-CB4F-68B1-1F5D-9B603A931B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8223" y="3824960"/>
            <a:ext cx="1941687" cy="2091047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1" name="Kép 10">
            <a:extLst>
              <a:ext uri="{FF2B5EF4-FFF2-40B4-BE49-F238E27FC236}">
                <a16:creationId xmlns:a16="http://schemas.microsoft.com/office/drawing/2014/main" id="{E3ECFF80-7233-94DE-3C9B-ABF54881B62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0623" y="3804177"/>
            <a:ext cx="2091047" cy="2091047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1180372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D660E1AD-CC65-2D7A-4C6A-06E5E40C42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églalap 7">
            <a:extLst>
              <a:ext uri="{FF2B5EF4-FFF2-40B4-BE49-F238E27FC236}">
                <a16:creationId xmlns:a16="http://schemas.microsoft.com/office/drawing/2014/main" id="{4DEA8265-7BFA-89E8-7B40-649426D9AF19}"/>
              </a:ext>
            </a:extLst>
          </p:cNvPr>
          <p:cNvSpPr/>
          <p:nvPr/>
        </p:nvSpPr>
        <p:spPr>
          <a:xfrm>
            <a:off x="0" y="491904"/>
            <a:ext cx="12192000" cy="1091576"/>
          </a:xfrm>
          <a:prstGeom prst="rect">
            <a:avLst/>
          </a:prstGeom>
          <a:solidFill>
            <a:srgbClr val="111F37">
              <a:alpha val="93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cxnSp>
        <p:nvCxnSpPr>
          <p:cNvPr id="9" name="Egyenes összekötő 8">
            <a:extLst>
              <a:ext uri="{FF2B5EF4-FFF2-40B4-BE49-F238E27FC236}">
                <a16:creationId xmlns:a16="http://schemas.microsoft.com/office/drawing/2014/main" id="{84A95686-30CE-906D-46F1-7574E2F676E1}"/>
              </a:ext>
            </a:extLst>
          </p:cNvPr>
          <p:cNvCxnSpPr/>
          <p:nvPr/>
        </p:nvCxnSpPr>
        <p:spPr>
          <a:xfrm>
            <a:off x="629392" y="1377538"/>
            <a:ext cx="1082318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Cím 1">
            <a:extLst>
              <a:ext uri="{FF2B5EF4-FFF2-40B4-BE49-F238E27FC236}">
                <a16:creationId xmlns:a16="http://schemas.microsoft.com/office/drawing/2014/main" id="{F610CF77-27BC-26DD-B490-C6B296E829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/>
          <a:p>
            <a:pPr algn="ctr"/>
            <a:r>
              <a:rPr lang="hu-HU" dirty="0">
                <a:solidFill>
                  <a:schemeClr val="bg1"/>
                </a:solidFill>
              </a:rPr>
              <a:t>A mesterséges intelligencia jövője</a:t>
            </a:r>
          </a:p>
        </p:txBody>
      </p:sp>
      <p:sp>
        <p:nvSpPr>
          <p:cNvPr id="6" name="Téglalap 5">
            <a:extLst>
              <a:ext uri="{FF2B5EF4-FFF2-40B4-BE49-F238E27FC236}">
                <a16:creationId xmlns:a16="http://schemas.microsoft.com/office/drawing/2014/main" id="{FB1DAFD4-4559-8D65-C16D-7DF8B1127B8C}"/>
              </a:ext>
            </a:extLst>
          </p:cNvPr>
          <p:cNvSpPr/>
          <p:nvPr/>
        </p:nvSpPr>
        <p:spPr>
          <a:xfrm>
            <a:off x="936978" y="1783644"/>
            <a:ext cx="10515600" cy="4368800"/>
          </a:xfrm>
          <a:prstGeom prst="rect">
            <a:avLst/>
          </a:prstGeom>
          <a:solidFill>
            <a:srgbClr val="111F37">
              <a:alpha val="93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5B87CA50-3B21-D0F3-E9DC-794689FBE768}"/>
              </a:ext>
            </a:extLst>
          </p:cNvPr>
          <p:cNvSpPr txBox="1"/>
          <p:nvPr/>
        </p:nvSpPr>
        <p:spPr>
          <a:xfrm>
            <a:off x="1061156" y="2474892"/>
            <a:ext cx="1029264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Jövőbeli lehetőségek: Általános mesterséges intelligencia (AGI), kvantumszámítógépek, ember-gép együttműködés.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hu-HU" altLang="hu-HU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 technológia lehetséges hatása az emberi életre. 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30B74877-C3B5-C4DB-9673-0A4FD2BD62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0895" y="3953939"/>
            <a:ext cx="3641372" cy="2049740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E02AA6B0-A385-EE80-609E-CC775103A0F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4718" y="3953938"/>
            <a:ext cx="3641372" cy="2051477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01005191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Kép 8">
            <a:extLst>
              <a:ext uri="{FF2B5EF4-FFF2-40B4-BE49-F238E27FC236}">
                <a16:creationId xmlns:a16="http://schemas.microsoft.com/office/drawing/2014/main" id="{D33317C6-0FB2-15D7-B63D-004EFA4CDD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églalap 9">
            <a:extLst>
              <a:ext uri="{FF2B5EF4-FFF2-40B4-BE49-F238E27FC236}">
                <a16:creationId xmlns:a16="http://schemas.microsoft.com/office/drawing/2014/main" id="{2FC9E047-84B4-4F7B-F3F6-79900C9776F8}"/>
              </a:ext>
            </a:extLst>
          </p:cNvPr>
          <p:cNvSpPr/>
          <p:nvPr/>
        </p:nvSpPr>
        <p:spPr>
          <a:xfrm>
            <a:off x="0" y="491904"/>
            <a:ext cx="12192000" cy="1091576"/>
          </a:xfrm>
          <a:prstGeom prst="rect">
            <a:avLst/>
          </a:prstGeom>
          <a:solidFill>
            <a:srgbClr val="111F37">
              <a:alpha val="93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9499EC81-8C01-0AB9-6925-7695193AF7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/>
          <a:p>
            <a:pPr algn="ctr"/>
            <a:r>
              <a:rPr lang="hu-HU" dirty="0">
                <a:solidFill>
                  <a:schemeClr val="bg1"/>
                </a:solidFill>
                <a:latin typeface="Candara" panose="020E0502030303020204" pitchFamily="34" charset="0"/>
              </a:rPr>
              <a:t>Az MI korai története: Az első lépések</a:t>
            </a:r>
          </a:p>
        </p:txBody>
      </p:sp>
      <p:sp>
        <p:nvSpPr>
          <p:cNvPr id="5" name="Téglalap 4">
            <a:extLst>
              <a:ext uri="{FF2B5EF4-FFF2-40B4-BE49-F238E27FC236}">
                <a16:creationId xmlns:a16="http://schemas.microsoft.com/office/drawing/2014/main" id="{57207839-2CEC-6C01-B62C-DC6221E44D5B}"/>
              </a:ext>
            </a:extLst>
          </p:cNvPr>
          <p:cNvSpPr/>
          <p:nvPr/>
        </p:nvSpPr>
        <p:spPr>
          <a:xfrm>
            <a:off x="936978" y="1783644"/>
            <a:ext cx="10515600" cy="4368800"/>
          </a:xfrm>
          <a:prstGeom prst="rect">
            <a:avLst/>
          </a:prstGeom>
          <a:solidFill>
            <a:srgbClr val="111F37">
              <a:alpha val="93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C56F39F4-FACE-E7C0-E13B-A8B3BC2A1609}"/>
              </a:ext>
            </a:extLst>
          </p:cNvPr>
          <p:cNvSpPr txBox="1"/>
          <p:nvPr/>
        </p:nvSpPr>
        <p:spPr>
          <a:xfrm>
            <a:off x="1061156" y="2474892"/>
            <a:ext cx="10292644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ndara" panose="020E0502030303020204" pitchFamily="34" charset="0"/>
              </a:rPr>
              <a:t>Alan Turing (1950):</a:t>
            </a:r>
            <a:r>
              <a:rPr kumimoji="0" lang="hu-HU" altLang="hu-HU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ndara" panose="020E0502030303020204" pitchFamily="34" charset="0"/>
              </a:rPr>
              <a:t> A Turing-teszt megalkotása, amely azt vizsgálja,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hu-HU" altLang="hu-HU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ndara" panose="020E0502030303020204" pitchFamily="34" charset="0"/>
              </a:rPr>
              <a:t> hogy egy gép képes-e emberi szintű intelligenciát produkálni.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hu-HU" altLang="hu-HU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Candara" panose="020E0502030303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ndara" panose="020E0502030303020204" pitchFamily="34" charset="0"/>
              </a:rPr>
              <a:t>Az első digitális számítógépek megjelenése, melyek lehetővé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hu-HU" altLang="hu-HU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ndara" panose="020E0502030303020204" pitchFamily="34" charset="0"/>
              </a:rPr>
              <a:t> tették az MI elméleti alapjainak kidolgozását. </a:t>
            </a:r>
          </a:p>
          <a:p>
            <a:endParaRPr lang="hu-HU" dirty="0"/>
          </a:p>
        </p:txBody>
      </p:sp>
      <p:cxnSp>
        <p:nvCxnSpPr>
          <p:cNvPr id="12" name="Egyenes összekötő 11">
            <a:extLst>
              <a:ext uri="{FF2B5EF4-FFF2-40B4-BE49-F238E27FC236}">
                <a16:creationId xmlns:a16="http://schemas.microsoft.com/office/drawing/2014/main" id="{3A36C72A-4D69-5B38-B2F4-E6A1A0636134}"/>
              </a:ext>
            </a:extLst>
          </p:cNvPr>
          <p:cNvCxnSpPr/>
          <p:nvPr/>
        </p:nvCxnSpPr>
        <p:spPr>
          <a:xfrm>
            <a:off x="629392" y="1377538"/>
            <a:ext cx="1082318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1" name="Kép 20">
            <a:extLst>
              <a:ext uri="{FF2B5EF4-FFF2-40B4-BE49-F238E27FC236}">
                <a16:creationId xmlns:a16="http://schemas.microsoft.com/office/drawing/2014/main" id="{867921D7-DB61-6C63-7590-83D2A34688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18285" y="1759270"/>
            <a:ext cx="2562284" cy="342368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045591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Kép 9">
            <a:extLst>
              <a:ext uri="{FF2B5EF4-FFF2-40B4-BE49-F238E27FC236}">
                <a16:creationId xmlns:a16="http://schemas.microsoft.com/office/drawing/2014/main" id="{B1EBA964-8F47-6EA8-8B1C-53CE159D13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Téglalap 10">
            <a:extLst>
              <a:ext uri="{FF2B5EF4-FFF2-40B4-BE49-F238E27FC236}">
                <a16:creationId xmlns:a16="http://schemas.microsoft.com/office/drawing/2014/main" id="{C4878CF8-B1F3-49FB-2A4A-45729DC6DF99}"/>
              </a:ext>
            </a:extLst>
          </p:cNvPr>
          <p:cNvSpPr/>
          <p:nvPr/>
        </p:nvSpPr>
        <p:spPr>
          <a:xfrm>
            <a:off x="0" y="491904"/>
            <a:ext cx="12192000" cy="1091576"/>
          </a:xfrm>
          <a:prstGeom prst="rect">
            <a:avLst/>
          </a:prstGeom>
          <a:solidFill>
            <a:srgbClr val="111F37">
              <a:alpha val="93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cxnSp>
        <p:nvCxnSpPr>
          <p:cNvPr id="12" name="Egyenes összekötő 11">
            <a:extLst>
              <a:ext uri="{FF2B5EF4-FFF2-40B4-BE49-F238E27FC236}">
                <a16:creationId xmlns:a16="http://schemas.microsoft.com/office/drawing/2014/main" id="{40795921-C990-E93E-2949-D5147BC59951}"/>
              </a:ext>
            </a:extLst>
          </p:cNvPr>
          <p:cNvCxnSpPr/>
          <p:nvPr/>
        </p:nvCxnSpPr>
        <p:spPr>
          <a:xfrm>
            <a:off x="629392" y="1377538"/>
            <a:ext cx="1082318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" name="Téglalap 4">
            <a:extLst>
              <a:ext uri="{FF2B5EF4-FFF2-40B4-BE49-F238E27FC236}">
                <a16:creationId xmlns:a16="http://schemas.microsoft.com/office/drawing/2014/main" id="{10E1064A-6EB9-A0EA-F240-1611BE6F21B6}"/>
              </a:ext>
            </a:extLst>
          </p:cNvPr>
          <p:cNvSpPr/>
          <p:nvPr/>
        </p:nvSpPr>
        <p:spPr>
          <a:xfrm>
            <a:off x="936978" y="1783644"/>
            <a:ext cx="10515600" cy="4368800"/>
          </a:xfrm>
          <a:prstGeom prst="rect">
            <a:avLst/>
          </a:prstGeom>
          <a:solidFill>
            <a:srgbClr val="111F37">
              <a:alpha val="93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6147DB4A-350D-C443-2986-1458624DF579}"/>
              </a:ext>
            </a:extLst>
          </p:cNvPr>
          <p:cNvSpPr txBox="1"/>
          <p:nvPr/>
        </p:nvSpPr>
        <p:spPr>
          <a:xfrm>
            <a:off x="1061156" y="2474892"/>
            <a:ext cx="10292644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ndara" panose="020E0502030303020204" pitchFamily="34" charset="0"/>
              </a:rPr>
              <a:t>John McCarthy</a:t>
            </a:r>
            <a:r>
              <a:rPr kumimoji="0" lang="hu-HU" altLang="hu-HU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ndara" panose="020E0502030303020204" pitchFamily="34" charset="0"/>
              </a:rPr>
              <a:t> által szervezett konferencia, ahol az MI kifejezést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hu-HU" altLang="hu-HU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ndara" panose="020E0502030303020204" pitchFamily="34" charset="0"/>
              </a:rPr>
              <a:t> először használták.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hu-HU" altLang="hu-HU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Candara" panose="020E0502030303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ndara" panose="020E0502030303020204" pitchFamily="34" charset="0"/>
              </a:rPr>
              <a:t>Cél: Kitalálni, hogyan lehetne gépeket tanításra, érvelésre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hu-HU" altLang="hu-HU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ndara" panose="020E0502030303020204" pitchFamily="34" charset="0"/>
              </a:rPr>
              <a:t> és tanulásra képessé tenni. </a:t>
            </a:r>
          </a:p>
          <a:p>
            <a:endParaRPr lang="hu-HU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A839DB45-5BA9-AE62-AC4C-3F73B408B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26" y="365125"/>
            <a:ext cx="12108873" cy="1325563"/>
          </a:xfrm>
        </p:spPr>
        <p:txBody>
          <a:bodyPr/>
          <a:lstStyle/>
          <a:p>
            <a:pPr algn="ctr"/>
            <a:r>
              <a:rPr lang="hu-HU" dirty="0">
                <a:solidFill>
                  <a:schemeClr val="bg1"/>
                </a:solidFill>
                <a:latin typeface="Candara" panose="020E0502030303020204" pitchFamily="34" charset="0"/>
              </a:rPr>
              <a:t>Az MI kezdeti évei (1956 - Dartmouth Konferencia)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1433340F-97FB-1902-E48E-8DA1AB7EA60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3894" y="2014537"/>
            <a:ext cx="2266950" cy="2828925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3815235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Kép 8">
            <a:extLst>
              <a:ext uri="{FF2B5EF4-FFF2-40B4-BE49-F238E27FC236}">
                <a16:creationId xmlns:a16="http://schemas.microsoft.com/office/drawing/2014/main" id="{2D285FB5-DF18-4596-10F8-07908DF49B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églalap 9">
            <a:extLst>
              <a:ext uri="{FF2B5EF4-FFF2-40B4-BE49-F238E27FC236}">
                <a16:creationId xmlns:a16="http://schemas.microsoft.com/office/drawing/2014/main" id="{0F2C53B5-EA79-843C-30F0-D4A228BCF67F}"/>
              </a:ext>
            </a:extLst>
          </p:cNvPr>
          <p:cNvSpPr/>
          <p:nvPr/>
        </p:nvSpPr>
        <p:spPr>
          <a:xfrm>
            <a:off x="0" y="491904"/>
            <a:ext cx="12192000" cy="1091576"/>
          </a:xfrm>
          <a:prstGeom prst="rect">
            <a:avLst/>
          </a:prstGeom>
          <a:solidFill>
            <a:srgbClr val="111F37">
              <a:alpha val="93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cxnSp>
        <p:nvCxnSpPr>
          <p:cNvPr id="11" name="Egyenes összekötő 10">
            <a:extLst>
              <a:ext uri="{FF2B5EF4-FFF2-40B4-BE49-F238E27FC236}">
                <a16:creationId xmlns:a16="http://schemas.microsoft.com/office/drawing/2014/main" id="{2D73D844-3DDF-9F56-0D8E-D55569FBA7D2}"/>
              </a:ext>
            </a:extLst>
          </p:cNvPr>
          <p:cNvCxnSpPr/>
          <p:nvPr/>
        </p:nvCxnSpPr>
        <p:spPr>
          <a:xfrm>
            <a:off x="629392" y="1377538"/>
            <a:ext cx="1082318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Cím 1">
            <a:extLst>
              <a:ext uri="{FF2B5EF4-FFF2-40B4-BE49-F238E27FC236}">
                <a16:creationId xmlns:a16="http://schemas.microsoft.com/office/drawing/2014/main" id="{E774A9AC-82DF-B764-C2DD-C674D2BE0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>
                <a:solidFill>
                  <a:schemeClr val="bg1"/>
                </a:solidFill>
              </a:rPr>
              <a:t>Korai kutatások és sikerek (1950-60-as évek)</a:t>
            </a:r>
          </a:p>
        </p:txBody>
      </p:sp>
      <p:sp>
        <p:nvSpPr>
          <p:cNvPr id="7" name="Téglalap 6">
            <a:extLst>
              <a:ext uri="{FF2B5EF4-FFF2-40B4-BE49-F238E27FC236}">
                <a16:creationId xmlns:a16="http://schemas.microsoft.com/office/drawing/2014/main" id="{32DCC86F-56ED-9B36-CD34-059D0A6F5736}"/>
              </a:ext>
            </a:extLst>
          </p:cNvPr>
          <p:cNvSpPr/>
          <p:nvPr/>
        </p:nvSpPr>
        <p:spPr>
          <a:xfrm>
            <a:off x="936978" y="1783644"/>
            <a:ext cx="10515600" cy="4368800"/>
          </a:xfrm>
          <a:prstGeom prst="rect">
            <a:avLst/>
          </a:prstGeom>
          <a:solidFill>
            <a:srgbClr val="111F37">
              <a:alpha val="93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46AE64B5-A687-9BC8-2801-D763555CA1D2}"/>
              </a:ext>
            </a:extLst>
          </p:cNvPr>
          <p:cNvSpPr txBox="1"/>
          <p:nvPr/>
        </p:nvSpPr>
        <p:spPr>
          <a:xfrm>
            <a:off x="1061156" y="2474892"/>
            <a:ext cx="10292644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Az első sakkprogramok és logikai problémamegoldó rendszerek megjelenése (pl. </a:t>
            </a:r>
            <a:r>
              <a:rPr kumimoji="0" lang="hu-HU" altLang="hu-HU" sz="20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Logic</a:t>
            </a:r>
            <a:r>
              <a:rPr kumimoji="0" lang="hu-HU" altLang="hu-HU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Theorist</a:t>
            </a:r>
            <a:r>
              <a:rPr kumimoji="0" lang="hu-HU" altLang="hu-HU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1955).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hu-HU" altLang="hu-HU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MI a matematikai és logikai problémák megoldásában.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hu-HU" altLang="hu-HU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ndara" panose="020E0502030303020204" pitchFamily="34" charset="0"/>
              </a:rPr>
              <a:t> </a:t>
            </a:r>
          </a:p>
          <a:p>
            <a:endParaRPr lang="hu-HU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E6C5B7A4-EC6F-F395-081C-53E1016FB3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0496" y="3031685"/>
            <a:ext cx="2414529" cy="2888756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6833668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Kép 5">
            <a:extLst>
              <a:ext uri="{FF2B5EF4-FFF2-40B4-BE49-F238E27FC236}">
                <a16:creationId xmlns:a16="http://schemas.microsoft.com/office/drawing/2014/main" id="{F7D66356-C34E-AFD4-3857-2DB8DBD689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églalap 8">
            <a:extLst>
              <a:ext uri="{FF2B5EF4-FFF2-40B4-BE49-F238E27FC236}">
                <a16:creationId xmlns:a16="http://schemas.microsoft.com/office/drawing/2014/main" id="{29399ADA-2A0D-7C65-1B96-48A5C6C5D337}"/>
              </a:ext>
            </a:extLst>
          </p:cNvPr>
          <p:cNvSpPr/>
          <p:nvPr/>
        </p:nvSpPr>
        <p:spPr>
          <a:xfrm>
            <a:off x="0" y="491904"/>
            <a:ext cx="12192000" cy="1091576"/>
          </a:xfrm>
          <a:prstGeom prst="rect">
            <a:avLst/>
          </a:prstGeom>
          <a:solidFill>
            <a:srgbClr val="111F37">
              <a:alpha val="93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31F26B35-58E0-CFC2-97DB-DEC3F9937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0730" y="357999"/>
            <a:ext cx="7973291" cy="1325563"/>
          </a:xfrm>
        </p:spPr>
        <p:txBody>
          <a:bodyPr/>
          <a:lstStyle/>
          <a:p>
            <a:r>
              <a:rPr lang="hu-HU" dirty="0">
                <a:solidFill>
                  <a:schemeClr val="bg1"/>
                </a:solidFill>
              </a:rPr>
              <a:t>Az első „MI tél” (1970-80-as évek)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728CD3BA-6558-864E-1893-CEC10F024DE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3401129"/>
            <a:ext cx="5240537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hu-HU" altLang="hu-H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hu-HU" altLang="hu-H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Túlzott várakozások, kevés gyakorlati eredmény.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Az MI kutatások finanszírozásának csökkenése. </a:t>
            </a:r>
          </a:p>
        </p:txBody>
      </p:sp>
      <p:sp>
        <p:nvSpPr>
          <p:cNvPr id="7" name="Téglalap 6">
            <a:extLst>
              <a:ext uri="{FF2B5EF4-FFF2-40B4-BE49-F238E27FC236}">
                <a16:creationId xmlns:a16="http://schemas.microsoft.com/office/drawing/2014/main" id="{2B22BD23-F966-3F51-2471-F25A35D4C442}"/>
              </a:ext>
            </a:extLst>
          </p:cNvPr>
          <p:cNvSpPr/>
          <p:nvPr/>
        </p:nvSpPr>
        <p:spPr>
          <a:xfrm>
            <a:off x="936978" y="1783644"/>
            <a:ext cx="10515600" cy="4368800"/>
          </a:xfrm>
          <a:prstGeom prst="rect">
            <a:avLst/>
          </a:prstGeom>
          <a:solidFill>
            <a:srgbClr val="111F37">
              <a:alpha val="93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A7EAE255-5DBF-67DB-1CDF-D53ACCE75B3A}"/>
              </a:ext>
            </a:extLst>
          </p:cNvPr>
          <p:cNvSpPr txBox="1"/>
          <p:nvPr/>
        </p:nvSpPr>
        <p:spPr>
          <a:xfrm>
            <a:off x="1061156" y="2474892"/>
            <a:ext cx="1029264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hu-HU" altLang="hu-HU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Túlzott várakozások, kevés gyakorlati eredmény.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hu-HU" altLang="hu-HU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Az MI kutatások finanszírozásának csökkenése.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hu-HU" altLang="hu-HU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10" name="Egyenes összekötő 9">
            <a:extLst>
              <a:ext uri="{FF2B5EF4-FFF2-40B4-BE49-F238E27FC236}">
                <a16:creationId xmlns:a16="http://schemas.microsoft.com/office/drawing/2014/main" id="{060689B5-5F19-0D96-2034-E1D57E4F4CE4}"/>
              </a:ext>
            </a:extLst>
          </p:cNvPr>
          <p:cNvCxnSpPr/>
          <p:nvPr/>
        </p:nvCxnSpPr>
        <p:spPr>
          <a:xfrm>
            <a:off x="629392" y="1377538"/>
            <a:ext cx="1082318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5" name="Kép 4">
            <a:extLst>
              <a:ext uri="{FF2B5EF4-FFF2-40B4-BE49-F238E27FC236}">
                <a16:creationId xmlns:a16="http://schemas.microsoft.com/office/drawing/2014/main" id="{4E8A038C-4DF6-A570-1CDA-93CE62AD15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6528" y="2263173"/>
            <a:ext cx="3356789" cy="3356789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8145181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026975EB-33D7-3E6E-2941-9AECB8D356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églalap 9">
            <a:extLst>
              <a:ext uri="{FF2B5EF4-FFF2-40B4-BE49-F238E27FC236}">
                <a16:creationId xmlns:a16="http://schemas.microsoft.com/office/drawing/2014/main" id="{517B25D1-D616-2E0D-E359-E04F576796B0}"/>
              </a:ext>
            </a:extLst>
          </p:cNvPr>
          <p:cNvSpPr/>
          <p:nvPr/>
        </p:nvSpPr>
        <p:spPr>
          <a:xfrm>
            <a:off x="0" y="491904"/>
            <a:ext cx="12192000" cy="1091576"/>
          </a:xfrm>
          <a:prstGeom prst="rect">
            <a:avLst/>
          </a:prstGeom>
          <a:solidFill>
            <a:srgbClr val="111F37">
              <a:alpha val="93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cxnSp>
        <p:nvCxnSpPr>
          <p:cNvPr id="11" name="Egyenes összekötő 10">
            <a:extLst>
              <a:ext uri="{FF2B5EF4-FFF2-40B4-BE49-F238E27FC236}">
                <a16:creationId xmlns:a16="http://schemas.microsoft.com/office/drawing/2014/main" id="{3CB656C0-87F9-5A2B-4172-BF87AC00E968}"/>
              </a:ext>
            </a:extLst>
          </p:cNvPr>
          <p:cNvCxnSpPr/>
          <p:nvPr/>
        </p:nvCxnSpPr>
        <p:spPr>
          <a:xfrm>
            <a:off x="629392" y="1377538"/>
            <a:ext cx="1082318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Cím 1">
            <a:extLst>
              <a:ext uri="{FF2B5EF4-FFF2-40B4-BE49-F238E27FC236}">
                <a16:creationId xmlns:a16="http://schemas.microsoft.com/office/drawing/2014/main" id="{B25DC833-8720-29F7-B865-7832FA9B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/>
          <a:p>
            <a:pPr algn="ctr"/>
            <a:r>
              <a:rPr lang="hu-HU" dirty="0">
                <a:solidFill>
                  <a:schemeClr val="bg1"/>
                </a:solidFill>
              </a:rPr>
              <a:t>Expert rendszerek és új módszerek (1980-as évek)</a:t>
            </a:r>
          </a:p>
        </p:txBody>
      </p:sp>
      <p:sp>
        <p:nvSpPr>
          <p:cNvPr id="6" name="Téglalap 5">
            <a:extLst>
              <a:ext uri="{FF2B5EF4-FFF2-40B4-BE49-F238E27FC236}">
                <a16:creationId xmlns:a16="http://schemas.microsoft.com/office/drawing/2014/main" id="{1B794643-B366-3C6C-51B8-8055C9210C5C}"/>
              </a:ext>
            </a:extLst>
          </p:cNvPr>
          <p:cNvSpPr/>
          <p:nvPr/>
        </p:nvSpPr>
        <p:spPr>
          <a:xfrm>
            <a:off x="936978" y="1783644"/>
            <a:ext cx="10515600" cy="4368800"/>
          </a:xfrm>
          <a:prstGeom prst="rect">
            <a:avLst/>
          </a:prstGeom>
          <a:solidFill>
            <a:srgbClr val="111F37">
              <a:alpha val="93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A69DBD4A-311C-44C9-0AE4-DE06C16C6BE4}"/>
              </a:ext>
            </a:extLst>
          </p:cNvPr>
          <p:cNvSpPr txBox="1"/>
          <p:nvPr/>
        </p:nvSpPr>
        <p:spPr>
          <a:xfrm>
            <a:off x="1061156" y="2474892"/>
            <a:ext cx="1029264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Expert rendszerek:</a:t>
            </a:r>
            <a:r>
              <a:rPr kumimoji="0" lang="hu-HU" altLang="hu-HU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Tudásalapú MI rendszerek, amelyek képesek voltak szakértői döntéseket hozni (pl. </a:t>
            </a:r>
            <a:r>
              <a:rPr kumimoji="0" lang="hu-HU" altLang="hu-HU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DENDRAL</a:t>
            </a:r>
            <a:r>
              <a:rPr kumimoji="0" lang="hu-HU" altLang="hu-HU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hu-HU" altLang="hu-HU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MYCIN</a:t>
            </a:r>
            <a:r>
              <a:rPr kumimoji="0" lang="hu-HU" altLang="hu-HU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hu-HU" altLang="hu-HU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 neurális hálózatok újjáéledése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9DAA4CF0-2E60-8D64-885A-9267B7D2DF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1082" y="3891287"/>
            <a:ext cx="2842114" cy="2150533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098B5DB6-BD6B-2803-1C29-A89573D734D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183169"/>
            <a:ext cx="4218083" cy="2612820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7435484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ép 6">
            <a:extLst>
              <a:ext uri="{FF2B5EF4-FFF2-40B4-BE49-F238E27FC236}">
                <a16:creationId xmlns:a16="http://schemas.microsoft.com/office/drawing/2014/main" id="{B7D1BB79-9ECD-EEF7-242A-1B0CD1BF60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églalap 9">
            <a:extLst>
              <a:ext uri="{FF2B5EF4-FFF2-40B4-BE49-F238E27FC236}">
                <a16:creationId xmlns:a16="http://schemas.microsoft.com/office/drawing/2014/main" id="{C6CB618A-D659-3032-50E3-414FD4333879}"/>
              </a:ext>
            </a:extLst>
          </p:cNvPr>
          <p:cNvSpPr/>
          <p:nvPr/>
        </p:nvSpPr>
        <p:spPr>
          <a:xfrm>
            <a:off x="0" y="491904"/>
            <a:ext cx="12192000" cy="1091576"/>
          </a:xfrm>
          <a:prstGeom prst="rect">
            <a:avLst/>
          </a:prstGeom>
          <a:solidFill>
            <a:srgbClr val="111F37">
              <a:alpha val="93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cxnSp>
        <p:nvCxnSpPr>
          <p:cNvPr id="11" name="Egyenes összekötő 10">
            <a:extLst>
              <a:ext uri="{FF2B5EF4-FFF2-40B4-BE49-F238E27FC236}">
                <a16:creationId xmlns:a16="http://schemas.microsoft.com/office/drawing/2014/main" id="{5CD3052D-61F5-A4C2-DD85-D0085DE8AEF7}"/>
              </a:ext>
            </a:extLst>
          </p:cNvPr>
          <p:cNvCxnSpPr/>
          <p:nvPr/>
        </p:nvCxnSpPr>
        <p:spPr>
          <a:xfrm>
            <a:off x="629392" y="1377538"/>
            <a:ext cx="1082318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Cím 1">
            <a:extLst>
              <a:ext uri="{FF2B5EF4-FFF2-40B4-BE49-F238E27FC236}">
                <a16:creationId xmlns:a16="http://schemas.microsoft.com/office/drawing/2014/main" id="{FA45C1F9-A23A-AC00-E17C-31727AF1D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A gépi tanulás térnyerése (1990-es évek)</a:t>
            </a:r>
            <a:endParaRPr lang="hu-HU" dirty="0">
              <a:solidFill>
                <a:schemeClr val="bg1"/>
              </a:solidFill>
            </a:endParaRPr>
          </a:p>
        </p:txBody>
      </p:sp>
      <p:sp>
        <p:nvSpPr>
          <p:cNvPr id="8" name="Téglalap 7">
            <a:extLst>
              <a:ext uri="{FF2B5EF4-FFF2-40B4-BE49-F238E27FC236}">
                <a16:creationId xmlns:a16="http://schemas.microsoft.com/office/drawing/2014/main" id="{EC0F6DA7-A0B9-B043-55EB-EB6D60EC1560}"/>
              </a:ext>
            </a:extLst>
          </p:cNvPr>
          <p:cNvSpPr/>
          <p:nvPr/>
        </p:nvSpPr>
        <p:spPr>
          <a:xfrm>
            <a:off x="936978" y="1783644"/>
            <a:ext cx="10515600" cy="4368800"/>
          </a:xfrm>
          <a:prstGeom prst="rect">
            <a:avLst/>
          </a:prstGeom>
          <a:solidFill>
            <a:srgbClr val="111F37">
              <a:alpha val="93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DBA3AA0E-F572-F398-83BD-896B674FF239}"/>
              </a:ext>
            </a:extLst>
          </p:cNvPr>
          <p:cNvSpPr txBox="1"/>
          <p:nvPr/>
        </p:nvSpPr>
        <p:spPr>
          <a:xfrm>
            <a:off x="1061156" y="2474892"/>
            <a:ext cx="1029264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Big Data</a:t>
            </a:r>
            <a:r>
              <a:rPr kumimoji="0" lang="hu-HU" altLang="hu-HU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megjelenése és statisztikai módszerek alkalmazása.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hu-HU" altLang="hu-HU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Gépi tanulási algoritmusok, mint a </a:t>
            </a:r>
            <a:r>
              <a:rPr kumimoji="0" lang="hu-HU" altLang="hu-HU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Support Vector Machines (SVM)</a:t>
            </a:r>
            <a:r>
              <a:rPr kumimoji="0" lang="hu-HU" altLang="hu-HU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és </a:t>
            </a:r>
            <a:r>
              <a:rPr kumimoji="0" lang="hu-HU" altLang="hu-HU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decision trees</a:t>
            </a:r>
            <a:r>
              <a:rPr kumimoji="0" lang="hu-HU" altLang="hu-HU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. 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5D37C238-13E7-C34F-92BF-FB3FCE53F3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3932" y="3631905"/>
            <a:ext cx="2424289" cy="2424289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0B1CE589-35DE-9B04-C4EF-CC67153E30A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3776" y="3631905"/>
            <a:ext cx="4162000" cy="2424289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0490283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7DA32626-FE5F-297F-C896-BA6771EB40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églalap 7">
            <a:extLst>
              <a:ext uri="{FF2B5EF4-FFF2-40B4-BE49-F238E27FC236}">
                <a16:creationId xmlns:a16="http://schemas.microsoft.com/office/drawing/2014/main" id="{211ABF75-D058-7BBB-F27D-395889BC2CBE}"/>
              </a:ext>
            </a:extLst>
          </p:cNvPr>
          <p:cNvSpPr/>
          <p:nvPr/>
        </p:nvSpPr>
        <p:spPr>
          <a:xfrm>
            <a:off x="0" y="491904"/>
            <a:ext cx="12192000" cy="1091576"/>
          </a:xfrm>
          <a:prstGeom prst="rect">
            <a:avLst/>
          </a:prstGeom>
          <a:solidFill>
            <a:srgbClr val="111F37">
              <a:alpha val="93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cxnSp>
        <p:nvCxnSpPr>
          <p:cNvPr id="9" name="Egyenes összekötő 8">
            <a:extLst>
              <a:ext uri="{FF2B5EF4-FFF2-40B4-BE49-F238E27FC236}">
                <a16:creationId xmlns:a16="http://schemas.microsoft.com/office/drawing/2014/main" id="{614071D7-276A-ED98-11CC-F6BEFD1413EC}"/>
              </a:ext>
            </a:extLst>
          </p:cNvPr>
          <p:cNvCxnSpPr/>
          <p:nvPr/>
        </p:nvCxnSpPr>
        <p:spPr>
          <a:xfrm>
            <a:off x="629392" y="1377538"/>
            <a:ext cx="1082318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Cím 1">
            <a:extLst>
              <a:ext uri="{FF2B5EF4-FFF2-40B4-BE49-F238E27FC236}">
                <a16:creationId xmlns:a16="http://schemas.microsoft.com/office/drawing/2014/main" id="{2EA6D2E9-9168-2490-FBC3-84F03D591E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>
                <a:solidFill>
                  <a:schemeClr val="bg1"/>
                </a:solidFill>
              </a:rPr>
              <a:t>Az MI új korszakának kezdete (2000-es évek)</a:t>
            </a:r>
            <a:endParaRPr lang="hu-HU" dirty="0">
              <a:solidFill>
                <a:schemeClr val="bg1"/>
              </a:solidFill>
            </a:endParaRPr>
          </a:p>
        </p:txBody>
      </p:sp>
      <p:sp>
        <p:nvSpPr>
          <p:cNvPr id="6" name="Téglalap 5">
            <a:extLst>
              <a:ext uri="{FF2B5EF4-FFF2-40B4-BE49-F238E27FC236}">
                <a16:creationId xmlns:a16="http://schemas.microsoft.com/office/drawing/2014/main" id="{563ADDCD-038E-E259-6181-52C616522285}"/>
              </a:ext>
            </a:extLst>
          </p:cNvPr>
          <p:cNvSpPr/>
          <p:nvPr/>
        </p:nvSpPr>
        <p:spPr>
          <a:xfrm>
            <a:off x="936978" y="1783644"/>
            <a:ext cx="10515600" cy="4368800"/>
          </a:xfrm>
          <a:prstGeom prst="rect">
            <a:avLst/>
          </a:prstGeom>
          <a:solidFill>
            <a:srgbClr val="111F37">
              <a:alpha val="93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A2F52618-C632-92CD-1D65-C9781911A816}"/>
              </a:ext>
            </a:extLst>
          </p:cNvPr>
          <p:cNvSpPr txBox="1"/>
          <p:nvPr/>
        </p:nvSpPr>
        <p:spPr>
          <a:xfrm>
            <a:off x="1061156" y="2474892"/>
            <a:ext cx="1029264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Nagy technológiai cégek, mint a </a:t>
            </a:r>
            <a:r>
              <a:rPr kumimoji="0" lang="hu-HU" altLang="hu-HU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Google</a:t>
            </a:r>
            <a:r>
              <a:rPr kumimoji="0" lang="hu-HU" altLang="hu-HU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hu-HU" altLang="hu-HU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IBM Watson</a:t>
            </a:r>
            <a:r>
              <a:rPr kumimoji="0" lang="hu-HU" altLang="hu-HU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és mások, jelentős MI befektetései.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hu-HU" altLang="hu-HU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MI alkalmazások a mindennapi életben: keresőmotorok, beszédfelismerés, orvosi diagnosztika. 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41BA64FB-7718-C8E2-9A32-53709BD7A57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3244" y="4046337"/>
            <a:ext cx="2736978" cy="1888515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1" name="Kép 10">
            <a:extLst>
              <a:ext uri="{FF2B5EF4-FFF2-40B4-BE49-F238E27FC236}">
                <a16:creationId xmlns:a16="http://schemas.microsoft.com/office/drawing/2014/main" id="{1BAEC026-CBD5-FA52-F00F-69940A4B31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3378" y="4046336"/>
            <a:ext cx="4297423" cy="1888516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2680631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8B0C470A-33F4-4346-2F19-EAE437CD26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églalap 7">
            <a:extLst>
              <a:ext uri="{FF2B5EF4-FFF2-40B4-BE49-F238E27FC236}">
                <a16:creationId xmlns:a16="http://schemas.microsoft.com/office/drawing/2014/main" id="{F0303207-1D4A-78AA-B048-AAB3809B3D9D}"/>
              </a:ext>
            </a:extLst>
          </p:cNvPr>
          <p:cNvSpPr/>
          <p:nvPr/>
        </p:nvSpPr>
        <p:spPr>
          <a:xfrm>
            <a:off x="0" y="491904"/>
            <a:ext cx="12192000" cy="1091576"/>
          </a:xfrm>
          <a:prstGeom prst="rect">
            <a:avLst/>
          </a:prstGeom>
          <a:solidFill>
            <a:srgbClr val="111F37">
              <a:alpha val="93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cxnSp>
        <p:nvCxnSpPr>
          <p:cNvPr id="9" name="Egyenes összekötő 8">
            <a:extLst>
              <a:ext uri="{FF2B5EF4-FFF2-40B4-BE49-F238E27FC236}">
                <a16:creationId xmlns:a16="http://schemas.microsoft.com/office/drawing/2014/main" id="{17EE71B6-B6C8-E9FD-A398-A69816709E5A}"/>
              </a:ext>
            </a:extLst>
          </p:cNvPr>
          <p:cNvCxnSpPr/>
          <p:nvPr/>
        </p:nvCxnSpPr>
        <p:spPr>
          <a:xfrm>
            <a:off x="629392" y="1377538"/>
            <a:ext cx="1082318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Cím 1">
            <a:extLst>
              <a:ext uri="{FF2B5EF4-FFF2-40B4-BE49-F238E27FC236}">
                <a16:creationId xmlns:a16="http://schemas.microsoft.com/office/drawing/2014/main" id="{DD9E2823-63C5-E5F8-F744-01759B3C9B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/>
          <a:p>
            <a:pPr algn="ctr"/>
            <a:r>
              <a:rPr lang="hu-HU" dirty="0">
                <a:solidFill>
                  <a:schemeClr val="bg1"/>
                </a:solidFill>
              </a:rPr>
              <a:t>Mélységi tanulás áttörése (2010-es évek)</a:t>
            </a:r>
          </a:p>
        </p:txBody>
      </p:sp>
      <p:sp>
        <p:nvSpPr>
          <p:cNvPr id="6" name="Téglalap 5">
            <a:extLst>
              <a:ext uri="{FF2B5EF4-FFF2-40B4-BE49-F238E27FC236}">
                <a16:creationId xmlns:a16="http://schemas.microsoft.com/office/drawing/2014/main" id="{F37E1D5A-45C4-92E8-A0C6-9D00B23EF1E5}"/>
              </a:ext>
            </a:extLst>
          </p:cNvPr>
          <p:cNvSpPr/>
          <p:nvPr/>
        </p:nvSpPr>
        <p:spPr>
          <a:xfrm>
            <a:off x="936978" y="1783644"/>
            <a:ext cx="10515600" cy="4368800"/>
          </a:xfrm>
          <a:prstGeom prst="rect">
            <a:avLst/>
          </a:prstGeom>
          <a:solidFill>
            <a:srgbClr val="111F37">
              <a:alpha val="93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292A86A0-9283-70CC-07CA-260CC9ED2593}"/>
              </a:ext>
            </a:extLst>
          </p:cNvPr>
          <p:cNvSpPr txBox="1"/>
          <p:nvPr/>
        </p:nvSpPr>
        <p:spPr>
          <a:xfrm>
            <a:off x="1061156" y="2474892"/>
            <a:ext cx="1029264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Mély neurális hálózatok (CNN, RNN) alkalmazása.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hu-HU" altLang="hu-HU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Alkalmazások képfelismerésben, beszédfelismerésben, és nyelvfeldolgozásban. 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D0D303F9-E43C-7E42-961A-286A07E63A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1673" y="3726273"/>
            <a:ext cx="3306727" cy="2204485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1" name="Kép 10">
            <a:extLst>
              <a:ext uri="{FF2B5EF4-FFF2-40B4-BE49-F238E27FC236}">
                <a16:creationId xmlns:a16="http://schemas.microsoft.com/office/drawing/2014/main" id="{75006FE4-0082-0CFD-80C1-7200AB6095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0022" y="3726273"/>
            <a:ext cx="5349272" cy="2204485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96038412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856</TotalTime>
  <Words>1507</Words>
  <Application>Microsoft Office PowerPoint</Application>
  <PresentationFormat>Szélesvásznú</PresentationFormat>
  <Paragraphs>78</Paragraphs>
  <Slides>12</Slides>
  <Notes>12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5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Candara</vt:lpstr>
      <vt:lpstr>Helvetica</vt:lpstr>
      <vt:lpstr>Office-téma</vt:lpstr>
      <vt:lpstr>A mesterséges intelligencia története: A kezdetektől a jelenig</vt:lpstr>
      <vt:lpstr>Az MI korai története: Az első lépések</vt:lpstr>
      <vt:lpstr>Az MI kezdeti évei (1956 - Dartmouth Konferencia)</vt:lpstr>
      <vt:lpstr>Korai kutatások és sikerek (1950-60-as évek)</vt:lpstr>
      <vt:lpstr>Az első „MI tél” (1970-80-as évek)</vt:lpstr>
      <vt:lpstr>Expert rendszerek és új módszerek (1980-as évek)</vt:lpstr>
      <vt:lpstr>A gépi tanulás térnyerése (1990-es évek)</vt:lpstr>
      <vt:lpstr>Az MI új korszakának kezdete (2000-es évek)</vt:lpstr>
      <vt:lpstr>Mélységi tanulás áttörése (2010-es évek)</vt:lpstr>
      <vt:lpstr>MI a mindennapjainkban (2010-től napjainkig)</vt:lpstr>
      <vt:lpstr>AI etikája és jövőbeli kihívások</vt:lpstr>
      <vt:lpstr>A mesterséges intelligencia jövője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Dániel Lengyel</dc:creator>
  <cp:lastModifiedBy>Dániel Lengyel</cp:lastModifiedBy>
  <cp:revision>11</cp:revision>
  <dcterms:created xsi:type="dcterms:W3CDTF">2024-09-10T14:31:52Z</dcterms:created>
  <dcterms:modified xsi:type="dcterms:W3CDTF">2024-09-15T15:25:22Z</dcterms:modified>
</cp:coreProperties>
</file>

<file path=docProps/thumbnail.jpeg>
</file>